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88004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3959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36246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904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87179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60538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562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40123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879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20613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4877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F9E1-2AC1-4A60-9E85-1FEE137EBCE6}" type="datetimeFigureOut">
              <a:rPr lang="de-AT" smtClean="0"/>
              <a:pPr/>
              <a:t>06.04.2015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5ED1-C991-4634-9CB0-0A5E9170AF8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5635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de-AT" b="1" dirty="0" smtClean="0"/>
              <a:t>Managementbewertung</a:t>
            </a:r>
            <a:endParaRPr lang="de-AT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3434751" y="3614468"/>
            <a:ext cx="532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Referat von Josef Forstinger</a:t>
            </a:r>
            <a:endParaRPr lang="de-AT" dirty="0"/>
          </a:p>
        </p:txBody>
      </p:sp>
    </p:spTree>
    <p:extLst>
      <p:ext uri="{BB962C8B-B14F-4D97-AF65-F5344CB8AC3E}">
        <p14:creationId xmlns="" xmlns:p14="http://schemas.microsoft.com/office/powerpoint/2010/main" val="15666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46981"/>
            <a:ext cx="9893060" cy="552998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 startAt="4"/>
            </a:pPr>
            <a:r>
              <a:rPr lang="de-AT" b="1" dirty="0" smtClean="0"/>
              <a:t>Status von Korrektur- und Vorbeugungsmaßnahmen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In welche Maßnahmen wurde investiert um den Betrieb</a:t>
            </a:r>
          </a:p>
          <a:p>
            <a:pPr marL="514350" indent="-514350">
              <a:buNone/>
            </a:pPr>
            <a:r>
              <a:rPr lang="de-AT" dirty="0" smtClean="0"/>
              <a:t>Voranzubringen?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Kauf neuer Maschinen oder deren Instandhaltung 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Font typeface="+mj-lt"/>
              <a:buAutoNum type="alphaLcParenR" startAt="5"/>
            </a:pPr>
            <a:r>
              <a:rPr lang="de-AT" b="1" dirty="0" smtClean="0"/>
              <a:t>Folgemaßnahmen vorangegangener </a:t>
            </a:r>
          </a:p>
          <a:p>
            <a:pPr marL="514350" indent="-514350">
              <a:buNone/>
            </a:pPr>
            <a:r>
              <a:rPr lang="de-AT" b="1" dirty="0" smtClean="0"/>
              <a:t>	Managementbewertungen</a:t>
            </a:r>
          </a:p>
          <a:p>
            <a:pPr marL="514350" indent="-514350">
              <a:buFont typeface="+mj-lt"/>
              <a:buAutoNum type="alphaLcParenR" startAt="5"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Was hat sich seit der letzten Bewertung getan?</a:t>
            </a:r>
            <a:endParaRPr lang="de-AT" dirty="0"/>
          </a:p>
        </p:txBody>
      </p:sp>
      <p:pic>
        <p:nvPicPr>
          <p:cNvPr id="23554" name="Picture 2" descr="http://www.silbereisen.de/bilder/fotos/klimaanlagench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5077" y="2494532"/>
            <a:ext cx="3912216" cy="3423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6"/>
            </a:pPr>
            <a:r>
              <a:rPr lang="de-AT" b="1" dirty="0" smtClean="0"/>
              <a:t>Änderungen, die sich auf das Qualitätsmanagementsystem auswirken könnten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Beispiel: Umstellung auf einen Biobetrieb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Font typeface="+mj-lt"/>
              <a:buAutoNum type="alphaLcParenR" startAt="7"/>
            </a:pPr>
            <a:r>
              <a:rPr lang="de-AT" b="1" dirty="0" smtClean="0"/>
              <a:t>Empfehlungen für Verbesserungen</a:t>
            </a:r>
          </a:p>
          <a:p>
            <a:pPr marL="514350" indent="-514350">
              <a:buFont typeface="+mj-lt"/>
              <a:buAutoNum type="alphaLcParenR" startAt="7"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Ideen und Vorschläge um bestimmte </a:t>
            </a:r>
          </a:p>
          <a:p>
            <a:pPr marL="514350" indent="-514350">
              <a:buNone/>
            </a:pPr>
            <a:r>
              <a:rPr lang="de-AT" dirty="0" smtClean="0"/>
              <a:t>Arbeiten zu erleichtern/verbessern</a:t>
            </a:r>
          </a:p>
          <a:p>
            <a:pPr marL="514350" indent="-514350">
              <a:buNone/>
            </a:pPr>
            <a:endParaRPr lang="de-AT" dirty="0" smtClean="0"/>
          </a:p>
        </p:txBody>
      </p:sp>
      <p:pic>
        <p:nvPicPr>
          <p:cNvPr id="24578" name="Picture 2" descr="http://www.landwirt.com/ez/ezimagecatalogue/catalogue/phprVRp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573" y="2649808"/>
            <a:ext cx="5080943" cy="354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0947" y="218476"/>
            <a:ext cx="10515600" cy="1325563"/>
          </a:xfrm>
        </p:spPr>
        <p:txBody>
          <a:bodyPr/>
          <a:lstStyle/>
          <a:p>
            <a:pPr algn="ctr"/>
            <a:r>
              <a:rPr lang="de-AT" b="1" dirty="0" smtClean="0"/>
              <a:t>Ergebnisse der Bewertung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AT" dirty="0" smtClean="0"/>
              <a:t>Entscheidungen und Maßnahmen</a:t>
            </a:r>
          </a:p>
          <a:p>
            <a:pPr>
              <a:buNone/>
            </a:pPr>
            <a:endParaRPr lang="de-AT" dirty="0" smtClean="0"/>
          </a:p>
          <a:p>
            <a:pPr marL="514350" indent="-514350">
              <a:buFont typeface="+mj-lt"/>
              <a:buAutoNum type="alphaLcParenR"/>
            </a:pPr>
            <a:r>
              <a:rPr lang="de-AT" b="1" dirty="0" smtClean="0"/>
              <a:t>Verbesserung der Wirksamkeit des </a:t>
            </a:r>
          </a:p>
          <a:p>
            <a:pPr marL="514350" indent="-514350">
              <a:buNone/>
            </a:pPr>
            <a:r>
              <a:rPr lang="de-AT" b="1" dirty="0" smtClean="0"/>
              <a:t>	QM-Systems und seiner Prozesse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Entscheidungen zur Prozess- und </a:t>
            </a:r>
          </a:p>
          <a:p>
            <a:pPr marL="514350" indent="-514350">
              <a:buNone/>
            </a:pPr>
            <a:r>
              <a:rPr lang="de-AT" dirty="0" smtClean="0"/>
              <a:t>Produktqualitätsverbesserung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Bessere Heulagerung durch Ballen, </a:t>
            </a:r>
          </a:p>
          <a:p>
            <a:pPr marL="514350" indent="-514350">
              <a:buNone/>
            </a:pPr>
            <a:r>
              <a:rPr lang="de-AT" dirty="0" smtClean="0"/>
              <a:t>weniger Krankheiten bei Kühen</a:t>
            </a:r>
          </a:p>
          <a:p>
            <a:pPr marL="514350" indent="-514350">
              <a:buNone/>
            </a:pPr>
            <a:endParaRPr lang="de-AT" dirty="0"/>
          </a:p>
        </p:txBody>
      </p:sp>
      <p:pic>
        <p:nvPicPr>
          <p:cNvPr id="25602" name="Picture 2" descr="http://www.drei-seiten-hof.de/images/impressionen/heubo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0186" y="1243702"/>
            <a:ext cx="3494576" cy="2620932"/>
          </a:xfrm>
          <a:prstGeom prst="rect">
            <a:avLst/>
          </a:prstGeom>
          <a:noFill/>
        </p:spPr>
      </p:pic>
      <p:pic>
        <p:nvPicPr>
          <p:cNvPr id="25604" name="Picture 4" descr="http://bilder.landwirt.com/0611/0480f1488366cbce7c2780f50c0fcb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320" y="4021409"/>
            <a:ext cx="3557836" cy="2668377"/>
          </a:xfrm>
          <a:prstGeom prst="rect">
            <a:avLst/>
          </a:prstGeom>
          <a:noFill/>
        </p:spPr>
      </p:pic>
      <p:sp>
        <p:nvSpPr>
          <p:cNvPr id="8" name="Pfeil nach rechts 7"/>
          <p:cNvSpPr/>
          <p:nvPr/>
        </p:nvSpPr>
        <p:spPr>
          <a:xfrm rot="5400000">
            <a:off x="9385539" y="3571336"/>
            <a:ext cx="1048109" cy="746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560717"/>
            <a:ext cx="10515600" cy="5616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de-AT" b="1" dirty="0" smtClean="0"/>
              <a:t>Produktverbesserung in Bezug auf Kundenanforderungen</a:t>
            </a:r>
          </a:p>
          <a:p>
            <a:pPr marL="514350" indent="-514350">
              <a:buFont typeface="+mj-lt"/>
              <a:buAutoNum type="alphaLcParenR" startAt="2"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Will man in eine höhere Qualitätsstufe aufsteigen?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Font typeface="+mj-lt"/>
              <a:buAutoNum type="alphaLcParenR" startAt="3"/>
            </a:pPr>
            <a:r>
              <a:rPr lang="de-AT" b="1" dirty="0" smtClean="0"/>
              <a:t>Bedarf an Ressourcen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Geringerer Treibstoffverbrauch durch größere </a:t>
            </a:r>
            <a:r>
              <a:rPr lang="de-AT" dirty="0" smtClean="0"/>
              <a:t>Maschinen</a:t>
            </a: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</p:txBody>
      </p:sp>
      <p:pic>
        <p:nvPicPr>
          <p:cNvPr id="26628" name="Picture 4" descr="http://www.fahrzeugbilder.de/bilder/steyr8100-bringt-mit-dem-guellefass-9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375" y="4099044"/>
            <a:ext cx="3369813" cy="2527360"/>
          </a:xfrm>
          <a:prstGeom prst="rect">
            <a:avLst/>
          </a:prstGeom>
          <a:noFill/>
        </p:spPr>
      </p:pic>
      <p:pic>
        <p:nvPicPr>
          <p:cNvPr id="26630" name="Picture 6" descr="http://www.fahrzeugbilder.de/1024/steyr-9094-bringt-mit-dem-74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6662" y="4073166"/>
            <a:ext cx="3464704" cy="2598528"/>
          </a:xfrm>
          <a:prstGeom prst="rect">
            <a:avLst/>
          </a:prstGeom>
          <a:noFill/>
        </p:spPr>
      </p:pic>
      <p:sp>
        <p:nvSpPr>
          <p:cNvPr id="8" name="Pfeil nach rechts 7"/>
          <p:cNvSpPr/>
          <p:nvPr/>
        </p:nvSpPr>
        <p:spPr>
          <a:xfrm>
            <a:off x="4951563" y="5193102"/>
            <a:ext cx="1414732" cy="32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Aufgaben der Managementbewertung</a:t>
            </a:r>
            <a:endParaRPr lang="de-AT" b="1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b="1" dirty="0" smtClean="0"/>
              <a:t>Bewertung folgender Punkte:</a:t>
            </a:r>
          </a:p>
          <a:p>
            <a:pPr>
              <a:buNone/>
            </a:pPr>
            <a:endParaRPr lang="de-AT" dirty="0" smtClean="0"/>
          </a:p>
          <a:p>
            <a:r>
              <a:rPr lang="de-AT" dirty="0" smtClean="0"/>
              <a:t>Eignung, Angemessenheit und Wirksamkeit des QM-Systems</a:t>
            </a:r>
          </a:p>
          <a:p>
            <a:endParaRPr lang="de-AT" dirty="0" smtClean="0"/>
          </a:p>
          <a:p>
            <a:r>
              <a:rPr lang="de-AT" dirty="0" smtClean="0"/>
              <a:t>Möglichkeiten für Verbesserungen </a:t>
            </a:r>
          </a:p>
          <a:p>
            <a:endParaRPr lang="de-AT" dirty="0" smtClean="0"/>
          </a:p>
          <a:p>
            <a:r>
              <a:rPr lang="de-AT" dirty="0" smtClean="0"/>
              <a:t>Änderungsbedarf für das QM-System hinsichtlich der Qualitätspolitik und der Qualitätsziele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Erklärungsbeispiel Bauernhof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84102" cy="4351338"/>
          </a:xfrm>
        </p:spPr>
        <p:txBody>
          <a:bodyPr>
            <a:normAutofit/>
          </a:bodyPr>
          <a:lstStyle/>
          <a:p>
            <a:r>
              <a:rPr lang="de-AT" dirty="0" smtClean="0"/>
              <a:t>Bauernhof ist eine Milchviehbetrieb</a:t>
            </a:r>
          </a:p>
          <a:p>
            <a:endParaRPr lang="de-AT" dirty="0" smtClean="0"/>
          </a:p>
          <a:p>
            <a:r>
              <a:rPr lang="de-AT" dirty="0" smtClean="0"/>
              <a:t>Produkt ist Milch</a:t>
            </a:r>
          </a:p>
          <a:p>
            <a:endParaRPr lang="de-AT" dirty="0" smtClean="0"/>
          </a:p>
          <a:p>
            <a:r>
              <a:rPr lang="de-AT" dirty="0" smtClean="0"/>
              <a:t>Prozesse sind die Arbeiten am</a:t>
            </a:r>
          </a:p>
          <a:p>
            <a:pPr>
              <a:buNone/>
            </a:pPr>
            <a:r>
              <a:rPr lang="de-AT" dirty="0" smtClean="0"/>
              <a:t> 	Bauernhof z. B.: Melken, Mähen, Silieren</a:t>
            </a:r>
          </a:p>
          <a:p>
            <a:pPr>
              <a:buNone/>
            </a:pPr>
            <a:endParaRPr lang="de-AT" dirty="0" smtClean="0"/>
          </a:p>
          <a:p>
            <a:r>
              <a:rPr lang="de-AT" dirty="0" smtClean="0"/>
              <a:t>Mittelgroßer Betrieb </a:t>
            </a:r>
            <a:endParaRPr lang="de-AT" dirty="0"/>
          </a:p>
        </p:txBody>
      </p:sp>
      <p:pic>
        <p:nvPicPr>
          <p:cNvPr id="2050" name="Picture 2" descr="http://bauernhof-kroetz.com/img/gallery/home_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029" y="2106342"/>
            <a:ext cx="4610260" cy="345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Begriffsbestimmung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1197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AT" b="1" dirty="0" smtClean="0"/>
              <a:t>QM-System (Qualitätsmanagementsystem)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Methoden zur Gewährleistung der Qualität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b="1" dirty="0" smtClean="0"/>
              <a:t>Hygiene</a:t>
            </a:r>
            <a:r>
              <a:rPr lang="de-AT" dirty="0" smtClean="0"/>
              <a:t> ist sehr wichtig</a:t>
            </a:r>
          </a:p>
          <a:p>
            <a:pPr marL="514350" indent="-514350">
              <a:buNone/>
            </a:pPr>
            <a:r>
              <a:rPr lang="de-AT" dirty="0" smtClean="0"/>
              <a:t>			</a:t>
            </a:r>
          </a:p>
          <a:p>
            <a:pPr marL="514350" indent="-514350">
              <a:buNone/>
            </a:pPr>
            <a:r>
              <a:rPr lang="de-AT" dirty="0" smtClean="0"/>
              <a:t>Sauberkeit der Arbeitsmittel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Maschinenservice</a:t>
            </a:r>
          </a:p>
          <a:p>
            <a:pPr marL="514350" indent="-514350">
              <a:buNone/>
            </a:pPr>
            <a:endParaRPr lang="de-AT" dirty="0"/>
          </a:p>
        </p:txBody>
      </p:sp>
      <p:pic>
        <p:nvPicPr>
          <p:cNvPr id="1028" name="Picture 4" descr="http://i.ebayimg.com/00/s/NzY4WDEwMjQ=/z/ChQAAOSw6aVUo-su/$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545" y="3167392"/>
            <a:ext cx="4422236" cy="3316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491706"/>
            <a:ext cx="10515600" cy="568525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de-AT" b="1" dirty="0" smtClean="0"/>
              <a:t>Qualitätspolitik 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/>
            <a:r>
              <a:rPr lang="de-AT" dirty="0" smtClean="0"/>
              <a:t>Erfüllung der Anforderungen </a:t>
            </a:r>
          </a:p>
          <a:p>
            <a:pPr marL="514350" indent="-514350"/>
            <a:r>
              <a:rPr lang="de-AT" dirty="0" smtClean="0"/>
              <a:t>Verbesserung des QM-Systems   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Milchqualität aufrecht erhalten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Qualitätsstufe beibehalten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Keine Molkereibeschwerden (Strafe!)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621102"/>
            <a:ext cx="6701287" cy="5555861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de-AT" b="1" dirty="0" smtClean="0"/>
              <a:t>Qualitätsziele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Höchste Qualitätsstufe (Qualitätszuschläge)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Für Prozesse: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Bessere Futterqualität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Höhere Milchleistung der Kühe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</p:txBody>
      </p:sp>
      <p:pic>
        <p:nvPicPr>
          <p:cNvPr id="18434" name="Picture 2" descr="http://viajar-desde-94.heimat.eu/bell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110" y="2135657"/>
            <a:ext cx="6034876" cy="404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b="1" dirty="0" smtClean="0"/>
              <a:t>Eingaben für die Bewertung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87287" cy="4351338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de-AT" b="1" dirty="0" smtClean="0"/>
              <a:t>Ergebnisse von Audits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Analyse von Prozessen im IST-Zustand oder Abweichung von</a:t>
            </a:r>
          </a:p>
          <a:p>
            <a:pPr marL="514350" indent="-514350">
              <a:buNone/>
            </a:pPr>
            <a:r>
              <a:rPr lang="de-AT" dirty="0" smtClean="0"/>
              <a:t>ursprünglicher Zielsetzung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Externer Auditor nimmt z. B. zufällige Stichproben 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Kontrolle in Labors, Ergebnisse kommen in die Bewertung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</p:txBody>
      </p:sp>
      <p:pic>
        <p:nvPicPr>
          <p:cNvPr id="20482" name="Picture 2" descr="http://www.kleine-milchkuh.de/milchdoku/roehrch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431" y="3245029"/>
            <a:ext cx="3663920" cy="2163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43464"/>
            <a:ext cx="10515600" cy="5633499"/>
          </a:xfrm>
        </p:spPr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de-AT" b="1" dirty="0" smtClean="0"/>
              <a:t>Rückmeldungen von Kunden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Kunde ist die Molkerei z. B. Berglandmilch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Strafen für Milch mit zu schlechter Qualität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Verleihung von Milchgütesiegeln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/>
          </a:p>
        </p:txBody>
      </p:sp>
      <p:pic>
        <p:nvPicPr>
          <p:cNvPr id="21506" name="Picture 2" descr="http://www.pizza-baguette.at/fileadmin/user_upload/pizza_v1/Lieferanten/berglandmil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918" y="4418222"/>
            <a:ext cx="5328009" cy="1989979"/>
          </a:xfrm>
          <a:prstGeom prst="rect">
            <a:avLst/>
          </a:prstGeom>
          <a:noFill/>
        </p:spPr>
      </p:pic>
      <p:pic>
        <p:nvPicPr>
          <p:cNvPr id="21508" name="Picture 4" descr="http://www.fahrzeugbilder.de/1024/mb-mit-schaerdinger-milchtankwagenaufbau-am-weg-76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1319" y="821008"/>
            <a:ext cx="4633262" cy="347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819510"/>
            <a:ext cx="7477664" cy="5357454"/>
          </a:xfrm>
        </p:spPr>
        <p:txBody>
          <a:bodyPr/>
          <a:lstStyle/>
          <a:p>
            <a:pPr marL="514350" indent="-514350">
              <a:buFont typeface="+mj-lt"/>
              <a:buAutoNum type="alphaLcParenR" startAt="3"/>
            </a:pPr>
            <a:r>
              <a:rPr lang="de-AT" b="1" dirty="0" smtClean="0"/>
              <a:t>Prozessleistung und Produktkonformität</a:t>
            </a:r>
          </a:p>
          <a:p>
            <a:pPr marL="514350" indent="-514350">
              <a:buFont typeface="+mj-lt"/>
              <a:buAutoNum type="alphaLcParenR" startAt="3"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Wie gut sind die Prozesse (Effizienz)?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Beispiele: Anbauen, Heu machen, Kühe melken, …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Produktkonformität: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r>
              <a:rPr lang="de-AT" dirty="0" smtClean="0"/>
              <a:t>Wie gut erfüllt die Milch die Bedingungen?</a:t>
            </a:r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  <a:p>
            <a:pPr marL="514350" indent="-514350">
              <a:buNone/>
            </a:pPr>
            <a:endParaRPr lang="de-AT" dirty="0" smtClean="0"/>
          </a:p>
        </p:txBody>
      </p:sp>
      <p:pic>
        <p:nvPicPr>
          <p:cNvPr id="22530" name="Picture 2" descr="http://www.agrartechnik-im-einsatz.de/resources/pictures/11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3704" y="389687"/>
            <a:ext cx="3340864" cy="2672691"/>
          </a:xfrm>
          <a:prstGeom prst="rect">
            <a:avLst/>
          </a:prstGeom>
          <a:noFill/>
        </p:spPr>
      </p:pic>
      <p:pic>
        <p:nvPicPr>
          <p:cNvPr id="22532" name="Picture 4" descr="http://www.agrarservice-marmor.de/landwirtschaft/maehen_cougar-1400_v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0678" y="3710856"/>
            <a:ext cx="46386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Benutzerdefiniert</PresentationFormat>
  <Paragraphs>113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Office Theme</vt:lpstr>
      <vt:lpstr>Managementbewertung</vt:lpstr>
      <vt:lpstr>Aufgaben der Managementbewertung</vt:lpstr>
      <vt:lpstr>Erklärungsbeispiel Bauernhof</vt:lpstr>
      <vt:lpstr>Begriffsbestimmung</vt:lpstr>
      <vt:lpstr>Folie 5</vt:lpstr>
      <vt:lpstr>Folie 6</vt:lpstr>
      <vt:lpstr>Eingaben für die Bewertung</vt:lpstr>
      <vt:lpstr>Folie 8</vt:lpstr>
      <vt:lpstr>Folie 9</vt:lpstr>
      <vt:lpstr>Folie 10</vt:lpstr>
      <vt:lpstr>Folie 11</vt:lpstr>
      <vt:lpstr>Ergebnisse der Bewertung</vt:lpstr>
      <vt:lpstr>Folie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Managementbewertung</dc:title>
  <dc:creator>4AHWIM06 Forstinger Josef</dc:creator>
  <cp:lastModifiedBy>PC</cp:lastModifiedBy>
  <cp:revision>59</cp:revision>
  <dcterms:created xsi:type="dcterms:W3CDTF">2015-03-16T09:23:23Z</dcterms:created>
  <dcterms:modified xsi:type="dcterms:W3CDTF">2015-04-06T13:14:31Z</dcterms:modified>
</cp:coreProperties>
</file>